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BAEA"/>
    <a:srgbClr val="0737EF"/>
    <a:srgbClr val="DDE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rgbClr val="1E2D2F"/>
                </a:solidFill>
                <a:latin typeface="Arial" panose="020B0704020202020204"/>
                <a:ea typeface="+mn-ea"/>
                <a:cs typeface="+mn-cs"/>
              </a:defRPr>
            </a:pPr>
            <a:r>
              <a:rPr sz="1300" b="0" i="0" u="none" strike="noStrike">
                <a:solidFill>
                  <a:srgbClr val="1E2D2F"/>
                </a:solidFill>
                <a:latin typeface="Arial" panose="020B0704020202020204"/>
              </a:rPr>
              <a:t>Berkas Diunggah per Bulan</a:t>
            </a:r>
            <a:endParaRPr sz="1300" b="0" i="0" u="none" strike="noStrike">
              <a:solidFill>
                <a:srgbClr val="1E2D2F"/>
              </a:solidFill>
              <a:latin typeface="Arial" panose="020B0704020202020204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Berkas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0"/>
          <c:dPt>
            <c:idx val="0"/>
            <c:bubble3D val="0"/>
            <c:spPr>
              <a:solidFill>
                <a:srgbClr val="028090"/>
              </a:solidFill>
              <a:effectLst/>
            </c:spPr>
          </c:dPt>
          <c:dPt>
            <c:idx val="1"/>
            <c:bubble3D val="0"/>
            <c:spPr>
              <a:solidFill>
                <a:srgbClr val="00A896"/>
              </a:solidFill>
              <a:effectLst/>
            </c:spPr>
          </c:dPt>
          <c:dPt>
            <c:idx val="2"/>
            <c:bubble3D val="0"/>
            <c:spPr>
              <a:solidFill>
                <a:srgbClr val="02C39A"/>
              </a:solidFill>
              <a:effectLst/>
            </c:spPr>
          </c:dPt>
          <c:dPt>
            <c:idx val="3"/>
            <c:bubble3D val="0"/>
            <c:spPr>
              <a:solidFill>
                <a:srgbClr val="7FD8C9"/>
              </a:solidFill>
              <a:effectLst/>
            </c:spPr>
          </c:dPt>
          <c:dPt>
            <c:idx val="4"/>
            <c:bubble3D val="0"/>
            <c:spPr>
              <a:solidFill>
                <a:srgbClr val="B9E4DC"/>
              </a:solidFill>
              <a:effectLst/>
            </c:spPr>
          </c:dPt>
          <c:dLbls>
            <c:dLbl>
              <c:idx val="0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en-US" sz="1100" b="0" i="0" u="none" strike="noStrike" kern="1200" baseline="0">
                      <a:solidFill>
                        <a:srgbClr val="FFFFFF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en-US" sz="1100" b="0" i="0" u="none" strike="noStrike" kern="1200" baseline="0">
                      <a:solidFill>
                        <a:srgbClr val="FFFFFF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en-US" sz="1100" b="0" i="0" u="none" strike="noStrike" kern="1200" baseline="0">
                      <a:solidFill>
                        <a:srgbClr val="FFFFFF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en-US" sz="1100" b="0" i="0" u="none" strike="noStrike" kern="1200" baseline="0">
                      <a:solidFill>
                        <a:srgbClr val="FFFFFF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en-US" sz="1100" b="0" i="0" u="none" strike="noStrike" kern="1200" baseline="0">
                      <a:solidFill>
                        <a:srgbClr val="FFFFFF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8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Mei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</c:v>
                </c:pt>
                <c:pt idx="1">
                  <c:v>24</c:v>
                </c:pt>
                <c:pt idx="2">
                  <c:v>15</c:v>
                </c:pt>
                <c:pt idx="3">
                  <c:v>30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rgbClr val="1E2D2F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55727978-2c2a-48b3-baf4-606939ffe31c}"/>
      </c:ext>
    </c:extLst>
  </c:chart>
  <c:spPr>
    <a:solidFill>
      <a:srgbClr val="F4FAF9"/>
    </a:solidFill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463040"/>
            <a:ext cx="4572000" cy="4572000"/>
          </a:xfrm>
          <a:prstGeom prst="ellipse">
            <a:avLst/>
          </a:prstGeom>
          <a:solidFill>
            <a:srgbClr val="DDE5F4"/>
          </a:solidFill>
        </p:spPr>
      </p:sp>
      <p:sp>
        <p:nvSpPr>
          <p:cNvPr id="3" name="Shape 1"/>
          <p:cNvSpPr/>
          <p:nvPr/>
        </p:nvSpPr>
        <p:spPr>
          <a:xfrm>
            <a:off x="-1696720" y="4498340"/>
            <a:ext cx="3840480" cy="3840480"/>
          </a:xfrm>
          <a:prstGeom prst="ellipse">
            <a:avLst/>
          </a:prstGeom>
          <a:solidFill>
            <a:srgbClr val="00A896">
              <a:alpha val="25000"/>
            </a:srgbClr>
          </a:solidFill>
        </p:spPr>
      </p:sp>
      <p:sp>
        <p:nvSpPr>
          <p:cNvPr id="6" name="Text 3"/>
          <p:cNvSpPr/>
          <p:nvPr/>
        </p:nvSpPr>
        <p:spPr>
          <a:xfrm>
            <a:off x="822960" y="2286000"/>
            <a:ext cx="96012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 MANAJEMEN FILE</a:t>
            </a:r>
            <a:endParaRPr 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22960" y="3246120"/>
            <a:ext cx="86868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Berbasis Website untuk Pengelolaan Dokumen, Surat, dan Disposisi</a:t>
            </a:r>
            <a:endParaRPr lang="en-US" sz="17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41248" y="3977640"/>
            <a:ext cx="0" cy="0"/>
          </a:xfrm>
          <a:prstGeom prst="line">
            <a:avLst/>
          </a:prstGeom>
          <a:noFill/>
        </p:spPr>
      </p:sp>
      <p:sp>
        <p:nvSpPr>
          <p:cNvPr id="9" name="Shape 6"/>
          <p:cNvSpPr/>
          <p:nvPr/>
        </p:nvSpPr>
        <p:spPr>
          <a:xfrm>
            <a:off x="822960" y="4114800"/>
            <a:ext cx="1051560" cy="457200"/>
          </a:xfrm>
          <a:prstGeom prst="roundRect">
            <a:avLst>
              <a:gd name="adj" fmla="val 50000"/>
            </a:avLst>
          </a:prstGeom>
          <a:solidFill>
            <a:srgbClr val="028090">
              <a:alpha val="70000"/>
            </a:srgbClr>
          </a:solidFill>
        </p:spPr>
      </p:sp>
      <p:sp>
        <p:nvSpPr>
          <p:cNvPr id="10" name="Text 7"/>
          <p:cNvSpPr/>
          <p:nvPr/>
        </p:nvSpPr>
        <p:spPr>
          <a:xfrm>
            <a:off x="822960" y="4114800"/>
            <a:ext cx="10515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103120" y="4114800"/>
            <a:ext cx="1655064" cy="457200"/>
          </a:xfrm>
          <a:prstGeom prst="roundRect">
            <a:avLst>
              <a:gd name="adj" fmla="val 50000"/>
            </a:avLst>
          </a:prstGeom>
          <a:solidFill>
            <a:srgbClr val="028090">
              <a:alpha val="70000"/>
            </a:srgbClr>
          </a:solidFill>
        </p:spPr>
      </p:sp>
      <p:sp>
        <p:nvSpPr>
          <p:cNvPr id="12" name="Text 9"/>
          <p:cNvSpPr/>
          <p:nvPr/>
        </p:nvSpPr>
        <p:spPr>
          <a:xfrm>
            <a:off x="2103120" y="4114800"/>
            <a:ext cx="165506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Koordinator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3986784" y="4114800"/>
            <a:ext cx="1353312" cy="457200"/>
          </a:xfrm>
          <a:prstGeom prst="roundRect">
            <a:avLst>
              <a:gd name="adj" fmla="val 50000"/>
            </a:avLst>
          </a:prstGeom>
          <a:solidFill>
            <a:srgbClr val="028090">
              <a:alpha val="70000"/>
            </a:srgbClr>
          </a:solidFill>
        </p:spPr>
      </p:sp>
      <p:sp>
        <p:nvSpPr>
          <p:cNvPr id="14" name="Text 11"/>
          <p:cNvSpPr/>
          <p:nvPr/>
        </p:nvSpPr>
        <p:spPr>
          <a:xfrm>
            <a:off x="3986784" y="4114800"/>
            <a:ext cx="13533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</a:t>
            </a:r>
            <a:endParaRPr lang="en-US" sz="1300" dirty="0"/>
          </a:p>
        </p:txBody>
      </p:sp>
      <p:pic>
        <p:nvPicPr>
          <p:cNvPr id="17" name="Picture 16" descr="WhatsApp_Image_2025-07-11_at_14.11.49-removebg-pre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185" y="900430"/>
            <a:ext cx="927735" cy="123507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874520" y="1026795"/>
            <a:ext cx="24091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en-US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  <a:sym typeface="+mn-ea"/>
              </a:rPr>
              <a:t>PEMERINTAH PROVINSI PAPUA TENGAH</a:t>
            </a:r>
            <a:endParaRPr lang="en-US" b="1" dirty="0">
              <a:solidFill>
                <a:srgbClr val="1E2D2F"/>
              </a:solidFill>
              <a:latin typeface="Cambria" pitchFamily="34" charset="0"/>
              <a:ea typeface="Cambria" pitchFamily="34" charset="-122"/>
              <a:cs typeface="Cambria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Pengaturan Users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Manajemen akun pengguna berdasarkan peran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005840" cy="10058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0158" y="1998878"/>
            <a:ext cx="482803" cy="48280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0" y="1737360"/>
            <a:ext cx="438912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dapat menambahkan, mengubah, dan menghapus akun pengguna, lalu menetapkan salah satu dari tiga peran berikut: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0" y="1783080"/>
            <a:ext cx="52120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583680" y="1947672"/>
            <a:ext cx="594360" cy="59436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214" y="2102206"/>
            <a:ext cx="285293" cy="2852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60920" y="1783080"/>
            <a:ext cx="40233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400800" y="2926080"/>
            <a:ext cx="52120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583680" y="3090672"/>
            <a:ext cx="594360" cy="59436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214" y="3245206"/>
            <a:ext cx="285293" cy="2852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60920" y="2926080"/>
            <a:ext cx="40233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Koordinator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6400800" y="4069080"/>
            <a:ext cx="52120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583680" y="4233672"/>
            <a:ext cx="594360" cy="59436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214" y="4388206"/>
            <a:ext cx="285293" cy="28529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60920" y="4069080"/>
            <a:ext cx="40233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548640" y="5029200"/>
            <a:ext cx="1088136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Pemisahan peran memastikan setiap pengguna hanya memiliki akses sesuai tanggung jawabnya dalam sistem.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572000" cy="4572000"/>
          </a:xfrm>
          <a:prstGeom prst="ellipse">
            <a:avLst/>
          </a:prstGeom>
          <a:solidFill>
            <a:srgbClr val="028090">
              <a:alpha val="28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9692640" y="3840480"/>
            <a:ext cx="4114800" cy="4114800"/>
          </a:xfrm>
          <a:prstGeom prst="ellipse">
            <a:avLst/>
          </a:prstGeom>
          <a:solidFill>
            <a:srgbClr val="00A896">
              <a:alpha val="25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5637276" y="1463040"/>
            <a:ext cx="914400" cy="91440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5020" y="170078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2651760"/>
            <a:ext cx="12188952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Terima Kasih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371600" y="352044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9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— Mendukung Pengelolaan Dokumen dan Persuratan yang Tertib dan Efisien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Gambaran Aplikasi &amp; Peran Pengguna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Tiga peran utama dengan tugas dan fungsi masing-masing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20440" cy="42062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effectLst>
            <a:outerShdw blurRad="101600" dist="38100" dir="5400000" algn="bl" rotWithShape="0">
              <a:srgbClr val="0B2027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05940" y="2011680"/>
            <a:ext cx="1005840" cy="10058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7458" y="2273198"/>
            <a:ext cx="482803" cy="482803"/>
          </a:xfrm>
          <a:prstGeom prst="rect">
            <a:avLst/>
          </a:prstGeom>
          <a:noFill/>
        </p:spPr>
      </p:pic>
      <p:sp>
        <p:nvSpPr>
          <p:cNvPr id="7" name="Text 4"/>
          <p:cNvSpPr/>
          <p:nvPr/>
        </p:nvSpPr>
        <p:spPr>
          <a:xfrm>
            <a:off x="548640" y="3200400"/>
            <a:ext cx="35204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68680" y="3703320"/>
            <a:ext cx="2880360" cy="1920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Akses penuh sistem, mengelola pengguna, kategori, serta memantau statistik aktivitas seluruh pengguna.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89120" y="1600200"/>
            <a:ext cx="3520440" cy="42062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effectLst>
            <a:outerShdw blurRad="101600" dist="38100" dir="5400000" algn="bl" rotWithShape="0">
              <a:srgbClr val="0B2027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646420" y="2011680"/>
            <a:ext cx="1005840" cy="10058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938" y="2273198"/>
            <a:ext cx="482803" cy="48280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89120" y="3200400"/>
            <a:ext cx="35204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Koordinator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4709160" y="3703320"/>
            <a:ext cx="2880360" cy="1920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Mengelola dan memverifikasi berkas, surat masuk/keluar, serta melakukan disposisi surat.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229600" y="1600200"/>
            <a:ext cx="3520440" cy="42062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effectLst>
            <a:outerShdw blurRad="101600" dist="38100" dir="5400000" algn="bl" rotWithShape="0">
              <a:srgbClr val="0B2027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486900" y="2011680"/>
            <a:ext cx="1005840" cy="10058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418" y="2273198"/>
            <a:ext cx="482803" cy="48280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29600" y="3200400"/>
            <a:ext cx="35204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Operator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8549640" y="3703320"/>
            <a:ext cx="2880360" cy="1920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Menjalankan operasional harian: unggah berkas, input surat masuk/keluar, dan pencarian dokumen.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Menu Utama Aplikasi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Delapan modul inti yang membentuk sistem manajemen file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39496" y="1691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99616" y="1965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214426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9496" y="2834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3374136" y="1691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4334256" y="1965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564" y="2144268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74136" y="2834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208776" y="1691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168896" y="1965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2144268"/>
            <a:ext cx="329184" cy="32918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08776" y="2834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Unggah Berkas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9043416" y="1691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10003536" y="1965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844" y="2144268"/>
            <a:ext cx="329184" cy="3291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43416" y="2834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Pencarian Berkas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539496" y="3977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1499616" y="4251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7924" y="4430268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39496" y="5120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Surat Masuk</a:t>
            </a:r>
            <a:endParaRPr lang="en-US" sz="1350" dirty="0"/>
          </a:p>
        </p:txBody>
      </p:sp>
      <p:sp>
        <p:nvSpPr>
          <p:cNvPr id="24" name="Shape 17"/>
          <p:cNvSpPr/>
          <p:nvPr/>
        </p:nvSpPr>
        <p:spPr>
          <a:xfrm>
            <a:off x="3374136" y="3977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25" name="Shape 18"/>
          <p:cNvSpPr/>
          <p:nvPr/>
        </p:nvSpPr>
        <p:spPr>
          <a:xfrm>
            <a:off x="4334256" y="4251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2564" y="4430268"/>
            <a:ext cx="329184" cy="329184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374136" y="5120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Surat Keluar</a:t>
            </a:r>
            <a:endParaRPr lang="en-US" sz="1350" dirty="0"/>
          </a:p>
        </p:txBody>
      </p:sp>
      <p:sp>
        <p:nvSpPr>
          <p:cNvPr id="28" name="Shape 20"/>
          <p:cNvSpPr/>
          <p:nvPr/>
        </p:nvSpPr>
        <p:spPr>
          <a:xfrm>
            <a:off x="6208776" y="3977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7168896" y="4251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204" y="4430268"/>
            <a:ext cx="329184" cy="329184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208776" y="5120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Disposisi</a:t>
            </a:r>
            <a:endParaRPr lang="en-US" sz="1350" dirty="0"/>
          </a:p>
        </p:txBody>
      </p:sp>
      <p:sp>
        <p:nvSpPr>
          <p:cNvPr id="32" name="Shape 23"/>
          <p:cNvSpPr/>
          <p:nvPr/>
        </p:nvSpPr>
        <p:spPr>
          <a:xfrm>
            <a:off x="9043416" y="3977640"/>
            <a:ext cx="260604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effectLst>
            <a:outerShdw blurRad="76200" dist="254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33" name="Shape 24"/>
          <p:cNvSpPr/>
          <p:nvPr/>
        </p:nvSpPr>
        <p:spPr>
          <a:xfrm>
            <a:off x="10003536" y="42519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1844" y="4430268"/>
            <a:ext cx="329184" cy="329184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9043416" y="512064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Pengaturan Users</a:t>
            </a:r>
            <a:endParaRPr lang="en-US" sz="1350" dirty="0"/>
          </a:p>
        </p:txBody>
      </p:sp>
      <p:sp>
        <p:nvSpPr>
          <p:cNvPr id="36" name="Text 26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Dashboard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Ringkasan visual aktivitas dan dokumen dalam sistem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640080" cy="64008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61" y="1949501"/>
            <a:ext cx="307238" cy="3072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1737360"/>
            <a:ext cx="44805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Statistik Berkas per Bulan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371600" y="2130552"/>
            <a:ext cx="448056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Menampilkan jumlah berkas/dokumen yang diunggah dalam bentuk pie chart per bulan.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3291840"/>
            <a:ext cx="640080" cy="64008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3458261"/>
            <a:ext cx="307238" cy="3072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71600" y="3246120"/>
            <a:ext cx="448056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Statistik Aktivitas Pengguna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371600" y="3639312"/>
            <a:ext cx="448056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Khusus untuk role Admin — memantau aktivitas seluruh pengguna pada sistem.</a:t>
            </a:r>
            <a:endParaRPr lang="en-US" sz="1250" dirty="0"/>
          </a:p>
        </p:txBody>
      </p:sp>
      <p:graphicFrame>
        <p:nvGraphicFramePr>
          <p:cNvPr id="12" name="Chart 0"/>
          <p:cNvGraphicFramePr/>
          <p:nvPr/>
        </p:nvGraphicFramePr>
        <p:xfrm>
          <a:off x="6309360" y="1691640"/>
          <a:ext cx="521208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Text 8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Kategori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Pengelolaan klasifikasi dokumen melalui operasi CRUD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88720" cy="118872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707" y="2046427"/>
            <a:ext cx="570586" cy="5705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11680" y="1978025"/>
            <a:ext cx="4206240" cy="8629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 digunakan untuk mengelompokkan berkas/dokumen agar lebih mudah diorganisir dan ditemukan kembali saat pencarian.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365760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4FAF9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48640" y="3886200"/>
            <a:ext cx="26060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4389120"/>
            <a:ext cx="214884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Menambahkan kategori baru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383280" y="365760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4FAF9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3383280" y="3886200"/>
            <a:ext cx="26060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3611880" y="4389120"/>
            <a:ext cx="214884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Menampilkan daftar kategori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217920" y="365760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4FAF9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217920" y="3886200"/>
            <a:ext cx="26060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Update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46520" y="4389120"/>
            <a:ext cx="214884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Mengubah nama/data kategori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9052560" y="365760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4FAF9"/>
          </a:solidFill>
          <a:effectLst>
            <a:outerShdw blurRad="63500" dist="254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9052560" y="3886200"/>
            <a:ext cx="26060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Delete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9281160" y="4389120"/>
            <a:ext cx="214884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Menghapus kategori yang tidak terpakai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Unggah Berkas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Mengunggah dokumen utama beserta lampiran pendukung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9560"/>
            <a:ext cx="868680" cy="86868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4497" y="1785417"/>
            <a:ext cx="416966" cy="4169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178308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Formulir Unggah Berkas: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94360" y="2571750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04088" y="2571750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SKPD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063240" y="2571750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172968" y="2571750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532120" y="2571750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5641848" y="2571750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File Utama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94360" y="3239262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04088" y="3239262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Lampiran (Tambahan)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3063240" y="3239262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3172968" y="3239262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532120" y="3239262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5641848" y="3239262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Tahun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94360" y="3906774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704088" y="3906774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Dokumen (Public/Privat)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3063240" y="3906774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3172968" y="3906774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Deskripsi (Text Area)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5532120" y="3906774"/>
            <a:ext cx="2331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effectLst>
            <a:outerShdw blurRad="50800" dist="12700" dir="5400000" algn="bl" rotWithShape="0">
              <a:srgbClr val="0B2027">
                <a:alpha val="8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5641848" y="3906774"/>
            <a:ext cx="2148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94360" y="5440680"/>
            <a:ext cx="10927080" cy="777240"/>
          </a:xfrm>
          <a:prstGeom prst="roundRect">
            <a:avLst>
              <a:gd name="adj" fmla="val 9412"/>
            </a:avLst>
          </a:prstGeom>
          <a:solidFill>
            <a:srgbClr val="FCE9E7"/>
          </a:solidFill>
        </p:spPr>
      </p:sp>
      <p:sp>
        <p:nvSpPr>
          <p:cNvPr id="26" name="Shape 23"/>
          <p:cNvSpPr/>
          <p:nvPr/>
        </p:nvSpPr>
        <p:spPr>
          <a:xfrm>
            <a:off x="777240" y="5596128"/>
            <a:ext cx="457200" cy="457200"/>
          </a:xfrm>
          <a:prstGeom prst="ellipse">
            <a:avLst/>
          </a:prstGeom>
          <a:solidFill>
            <a:srgbClr val="FFFFFF"/>
          </a:solidFill>
        </p:spPr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5715000"/>
            <a:ext cx="219456" cy="219456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1417320" y="5440680"/>
            <a:ext cx="987552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2C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Catatan: </a:t>
            </a:r>
            <a:r>
              <a:rPr lang="en-US" sz="1300" dirty="0">
                <a:solidFill>
                  <a:srgbClr val="7A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Jika status dokumen diset Privat, berkas tidak dapat dibagikan (share) ke luar sistem.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Pencarian &amp; Detail Berkas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Menemukan dokumen dengan cepat dan melihat informasi lengkapnya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15440"/>
            <a:ext cx="685800" cy="68580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6948" y="1793748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1783080"/>
            <a:ext cx="42976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Pencarian Berkas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2331720"/>
            <a:ext cx="51206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Dapat dicari/disortir berdasarkan: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48640" y="269748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310896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SKPD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352044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48640" y="393192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Tahun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8640" y="434340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8640" y="4846320"/>
            <a:ext cx="51206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berkas pada hasil pencarian untuk membuka halaman detail.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0800" y="1623060"/>
            <a:ext cx="685800" cy="6858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108" y="1801368"/>
            <a:ext cx="329184" cy="32918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223760" y="1783080"/>
            <a:ext cx="43891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 Berkas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6400800" y="2377440"/>
            <a:ext cx="502920" cy="50292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559" y="2508199"/>
            <a:ext cx="241402" cy="24140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040880" y="235000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7040880" y="262432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Tersedia untuk semua dokumen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6400800" y="3154680"/>
            <a:ext cx="502920" cy="50292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559" y="3285439"/>
            <a:ext cx="241402" cy="24140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040880" y="312724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7040880" y="340156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Hanya jika status dokumen Public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6400800" y="3931920"/>
            <a:ext cx="502920" cy="50292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1559" y="4062679"/>
            <a:ext cx="241402" cy="24140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040880" y="390448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7040880" y="417880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Memperbarui data/berkas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400800" y="4709160"/>
            <a:ext cx="502920" cy="502920"/>
          </a:xfrm>
          <a:prstGeom prst="ellipse">
            <a:avLst/>
          </a:prstGeom>
          <a:solidFill>
            <a:srgbClr val="F4FAF9"/>
          </a:solidFill>
        </p:spPr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1559" y="4839919"/>
            <a:ext cx="241402" cy="241402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040880" y="468172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Hapus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7040880" y="495604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Menghapus berkas dari sistem</a:t>
            </a:r>
            <a:endParaRPr lang="en-US" sz="1150" dirty="0"/>
          </a:p>
        </p:txBody>
      </p:sp>
      <p:sp>
        <p:nvSpPr>
          <p:cNvPr id="33" name="Text 25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Surat Masuk &amp; Surat Keluar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Pengelolaan administrasi persuratan secara digital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effectLst>
            <a:outerShdw blurRad="101600" dist="381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057400"/>
            <a:ext cx="777240" cy="7772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" y="225948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148840"/>
            <a:ext cx="379476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Surat Masuk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60120" y="3108960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Menambahkan data surat masuk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960120" y="3675888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file dokumen surat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960120" y="4242816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Dapat dilakukan disposisi surat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960120" y="4809744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Cetak disposisi setelah dibuat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26364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effectLst>
            <a:outerShdw blurRad="101600" dist="38100" dir="5400000" algn="bl" rotWithShape="0">
              <a:srgbClr val="0B2027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629400" y="2057400"/>
            <a:ext cx="777240" cy="77724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482" y="2259482"/>
            <a:ext cx="373075" cy="37307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589520" y="2148840"/>
            <a:ext cx="379476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Surat Keluar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6675120" y="3108960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Menambahkan data surat keluar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675120" y="3675888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file dokumen surat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675120" y="4242816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+mn-ea"/>
              </a:rPr>
              <a:t>Dapat dilakukan disposisi surat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6675120" y="4809744"/>
            <a:ext cx="45262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+mn-ea"/>
              </a:rPr>
              <a:t>Cetak disposisi setelah dibuat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D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Disposisi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Menindaklanjuti dan mendokumentasikan alur surat masuk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097280" cy="109728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933" y="2068373"/>
            <a:ext cx="526694" cy="52669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20240" y="1783080"/>
            <a:ext cx="429768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 Disposisi menampilkan daftar (list) seluruh disposisi surat yang telah dibuat dari proses Surat Masuk.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0" y="2103120"/>
            <a:ext cx="914400" cy="91440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544" y="2340864"/>
            <a:ext cx="438912" cy="43891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35040" y="3108960"/>
            <a:ext cx="1645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Surat Masuk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7315200" y="2560320"/>
            <a:ext cx="960120" cy="0"/>
          </a:xfrm>
          <a:prstGeom prst="line">
            <a:avLst/>
          </a:prstGeom>
          <a:noFill/>
          <a:ln w="25400">
            <a:solidFill>
              <a:srgbClr val="C7DEDE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8275320" y="2103120"/>
            <a:ext cx="914400" cy="914400"/>
          </a:xfrm>
          <a:prstGeom prst="ellipse">
            <a:avLst/>
          </a:prstGeom>
          <a:solidFill>
            <a:srgbClr val="00A896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064" y="2340864"/>
            <a:ext cx="438912" cy="43891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909560" y="3108960"/>
            <a:ext cx="1645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Daftar Disposisi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9189720" y="2560320"/>
            <a:ext cx="960120" cy="0"/>
          </a:xfrm>
          <a:prstGeom prst="line">
            <a:avLst/>
          </a:prstGeom>
          <a:noFill/>
          <a:ln w="25400">
            <a:solidFill>
              <a:srgbClr val="C7DEDE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10149840" y="2103120"/>
            <a:ext cx="914400" cy="914400"/>
          </a:xfrm>
          <a:prstGeom prst="ellipse">
            <a:avLst/>
          </a:prstGeom>
          <a:solidFill>
            <a:srgbClr val="028090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584" y="2340864"/>
            <a:ext cx="438912" cy="43891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784080" y="3108960"/>
            <a:ext cx="1645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D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Cetak Disposisi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548640" y="4663440"/>
            <a:ext cx="1088136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disposisi tercatat lengkap dengan riwayat tindak lanjut surat, memudahkan koordinator dan operator memantau status penanganan.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0" y="6473952"/>
            <a:ext cx="1173175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Manajemen File  |  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3304</Words>
  <Application>WPS Presentation</Application>
  <PresentationFormat>On-screen Show (16:9)</PresentationFormat>
  <Paragraphs>220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SimSun</vt:lpstr>
      <vt:lpstr>Wingdings</vt:lpstr>
      <vt:lpstr>Cambria</vt:lpstr>
      <vt:lpstr>苹方-简</vt:lpstr>
      <vt:lpstr>Cambria</vt:lpstr>
      <vt:lpstr>Cambria</vt:lpstr>
      <vt:lpstr>Calibri</vt:lpstr>
      <vt:lpstr>Calibri</vt:lpstr>
      <vt:lpstr>Calibri</vt:lpstr>
      <vt:lpstr>Arial</vt:lpstr>
      <vt:lpstr>Helvetica Neue</vt:lpstr>
      <vt:lpstr>Microsoft YaHei</vt:lpstr>
      <vt:lpstr>汉仪旗黑</vt:lpstr>
      <vt:lpstr>Arial Unicode MS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Manajemen File</dc:title>
  <dc:creator>Sistem Manajemen File</dc:creator>
  <dc:subject>PptxGenJS Presentation</dc:subject>
  <cp:lastModifiedBy>AGUNG PERDANA</cp:lastModifiedBy>
  <cp:revision>6</cp:revision>
  <dcterms:created xsi:type="dcterms:W3CDTF">2026-06-25T22:16:46Z</dcterms:created>
  <dcterms:modified xsi:type="dcterms:W3CDTF">2026-06-25T22:16:46Z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57FC97BE3826602AEB2C3D6AE45F8B56_42</vt:lpwstr>
  </property>
  <property fmtid="{D5CDD505-2E9C-101B-9397-08002B2CF9AE}" pid="3" name="KSOProductBuildVer">
    <vt:lpwstr>1033-12.1.25897.25897</vt:lpwstr>
  </property>
</Properties>
</file>